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16"/>
  </p:notesMasterIdLst>
  <p:handoutMasterIdLst>
    <p:handoutMasterId r:id="rId17"/>
  </p:handoutMasterIdLst>
  <p:sldIdLst>
    <p:sldId id="1595" r:id="rId6"/>
    <p:sldId id="1590" r:id="rId7"/>
    <p:sldId id="1604" r:id="rId8"/>
    <p:sldId id="1615" r:id="rId9"/>
    <p:sldId id="1605" r:id="rId10"/>
    <p:sldId id="1606" r:id="rId11"/>
    <p:sldId id="1609" r:id="rId12"/>
    <p:sldId id="1617" r:id="rId13"/>
    <p:sldId id="1592" r:id="rId14"/>
    <p:sldId id="1591"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1590"/>
            <p14:sldId id="1604"/>
            <p14:sldId id="1615"/>
            <p14:sldId id="1605"/>
            <p14:sldId id="1606"/>
            <p14:sldId id="1609"/>
            <p14:sldId id="1617"/>
          </p14:sldIdLst>
        </p14:section>
        <p14:section name="Untitled Section" id="{8CAB0978-3D22-47B8-8593-3EFC0834A60A}">
          <p14:sldIdLst>
            <p14:sldId id="1592"/>
            <p14:sldId id="15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2F2F2F"/>
    <a:srgbClr val="787878"/>
    <a:srgbClr val="595959"/>
    <a:srgbClr val="A6A6A6"/>
    <a:srgbClr val="7F7F7F"/>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2136" autoAdjust="0"/>
  </p:normalViewPr>
  <p:slideViewPr>
    <p:cSldViewPr snapToGrid="0">
      <p:cViewPr varScale="1">
        <p:scale>
          <a:sx n="103" d="100"/>
          <a:sy n="103" d="100"/>
        </p:scale>
        <p:origin x="798" y="11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10/8/2018 8:51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10/8/2018 8:51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10/8/2018 8:51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10/8/2018 8:51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221139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10/8/2018 8:51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00214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10/8/2018 8:51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33548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28"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65137" y="3036319"/>
            <a:ext cx="8229599" cy="1828800"/>
          </a:xfrm>
        </p:spPr>
        <p:txBody>
          <a:bodyPr/>
          <a:lstStyle/>
          <a:p>
            <a:br>
              <a:rPr lang="en-US" dirty="0"/>
            </a:br>
            <a:r>
              <a:rPr lang="en-US" dirty="0"/>
              <a:t>&lt;TOPIC HERE&gt;</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p:txBody>
          <a:bodyPr/>
          <a:lstStyle/>
          <a:p>
            <a:endParaRPr lang="en-US" dirty="0"/>
          </a:p>
          <a:p>
            <a:r>
              <a:rPr lang="en-US" dirty="0"/>
              <a:t>&lt;Speaker Name&gt;</a:t>
            </a:r>
          </a:p>
          <a:p>
            <a:endParaRPr lang="en-US" dirty="0"/>
          </a:p>
          <a:p>
            <a:r>
              <a:rPr lang="en-US" dirty="0"/>
              <a:t>@</a:t>
            </a:r>
            <a:r>
              <a:rPr lang="en-US" b="1" dirty="0" err="1"/>
              <a:t>twitter_handle</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chemeClr val="tx2"/>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chemeClr val="accent1"/>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5"/>
              </a:rPr>
              <a:t>https://aka.ms/o365devbootcampfeedback</a:t>
            </a:r>
            <a:r>
              <a:rPr lang="en-US" sz="2400" dirty="0">
                <a:solidFill>
                  <a:schemeClr val="tx2"/>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graphicFrame>
        <p:nvGraphicFramePr>
          <p:cNvPr id="6" name="Table 5">
            <a:extLst>
              <a:ext uri="{FF2B5EF4-FFF2-40B4-BE49-F238E27FC236}">
                <a16:creationId xmlns:a16="http://schemas.microsoft.com/office/drawing/2014/main" id="{C3E4279C-9F8A-4A0C-8CE9-B9E6B919F0DB}"/>
              </a:ext>
            </a:extLst>
          </p:cNvPr>
          <p:cNvGraphicFramePr>
            <a:graphicFrameLocks noGrp="1"/>
          </p:cNvGraphicFramePr>
          <p:nvPr>
            <p:extLst>
              <p:ext uri="{D42A27DB-BD31-4B8C-83A1-F6EECF244321}">
                <p14:modId xmlns:p14="http://schemas.microsoft.com/office/powerpoint/2010/main" val="1688528382"/>
              </p:ext>
            </p:extLst>
          </p:nvPr>
        </p:nvGraphicFramePr>
        <p:xfrm>
          <a:off x="465138" y="1226916"/>
          <a:ext cx="11533187" cy="5370651"/>
        </p:xfrm>
        <a:graphic>
          <a:graphicData uri="http://schemas.openxmlformats.org/drawingml/2006/table">
            <a:tbl>
              <a:tblPr/>
              <a:tblGrid>
                <a:gridCol w="1298551">
                  <a:extLst>
                    <a:ext uri="{9D8B030D-6E8A-4147-A177-3AD203B41FA5}">
                      <a16:colId xmlns:a16="http://schemas.microsoft.com/office/drawing/2014/main" val="3692583418"/>
                    </a:ext>
                  </a:extLst>
                </a:gridCol>
                <a:gridCol w="5485580">
                  <a:extLst>
                    <a:ext uri="{9D8B030D-6E8A-4147-A177-3AD203B41FA5}">
                      <a16:colId xmlns:a16="http://schemas.microsoft.com/office/drawing/2014/main" val="3380234546"/>
                    </a:ext>
                  </a:extLst>
                </a:gridCol>
                <a:gridCol w="4749056">
                  <a:extLst>
                    <a:ext uri="{9D8B030D-6E8A-4147-A177-3AD203B41FA5}">
                      <a16:colId xmlns:a16="http://schemas.microsoft.com/office/drawing/2014/main" val="1831775513"/>
                    </a:ext>
                  </a:extLst>
                </a:gridCol>
              </a:tblGrid>
              <a:tr h="596739">
                <a:tc>
                  <a:txBody>
                    <a:bodyPr/>
                    <a:lstStyle/>
                    <a:p>
                      <a:pPr algn="l" fontAlgn="b"/>
                      <a:r>
                        <a:rPr lang="en-US" sz="1800" b="0" i="0" u="none" strike="noStrike">
                          <a:solidFill>
                            <a:schemeClr val="tx2"/>
                          </a:solidFill>
                          <a:effectLst/>
                          <a:latin typeface="+mj-lt"/>
                        </a:rPr>
                        <a:t>Time</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800" b="0" i="0" u="none" strike="noStrike" dirty="0">
                          <a:solidFill>
                            <a:schemeClr val="tx2"/>
                          </a:solidFill>
                          <a:effectLst/>
                          <a:latin typeface="+mj-lt"/>
                        </a:rPr>
                        <a:t>Topic / Activity </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b="0" i="0" u="none" strike="noStrike" dirty="0">
                          <a:solidFill>
                            <a:schemeClr val="tx2"/>
                          </a:solidFill>
                          <a:effectLst/>
                          <a:latin typeface="+mj-lt"/>
                        </a:rPr>
                        <a:t>Speaker</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7562875"/>
                  </a:ext>
                </a:extLst>
              </a:tr>
              <a:tr h="596739">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XX am</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Insert Topic here</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Name of Speaker here</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797202533"/>
                  </a:ext>
                </a:extLst>
              </a:tr>
              <a:tr h="596739">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777130661"/>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45275799"/>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029255411"/>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475880627"/>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69011920"/>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168100875"/>
                  </a:ext>
                </a:extLst>
              </a:tr>
              <a:tr h="596739">
                <a:tc>
                  <a:txBody>
                    <a:bodyPr/>
                    <a:lstStyle/>
                    <a:p>
                      <a:pPr algn="l" fontAlgn="t"/>
                      <a:endParaRPr lang="en-CA" sz="1800" b="0" i="0" u="none" strike="noStrike">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973023748"/>
                  </a:ext>
                </a:extLst>
              </a:tr>
            </a:tbl>
          </a:graphicData>
        </a:graphic>
      </p:graphicFrame>
    </p:spTree>
    <p:extLst>
      <p:ext uri="{BB962C8B-B14F-4D97-AF65-F5344CB8AC3E}">
        <p14:creationId xmlns:p14="http://schemas.microsoft.com/office/powerpoint/2010/main" val="3900635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EDB7F2-D0A1-4CC0-BE2A-D134B4811414}"/>
              </a:ext>
            </a:extLst>
          </p:cNvPr>
          <p:cNvSpPr>
            <a:spLocks noGrp="1"/>
          </p:cNvSpPr>
          <p:nvPr>
            <p:ph type="title"/>
          </p:nvPr>
        </p:nvSpPr>
        <p:spPr/>
        <p:txBody>
          <a:bodyPr/>
          <a:lstStyle/>
          <a:p>
            <a:r>
              <a:rPr lang="es-ES" dirty="0" err="1"/>
              <a:t>Section</a:t>
            </a:r>
            <a:r>
              <a:rPr lang="es-ES" dirty="0"/>
              <a:t> </a:t>
            </a:r>
            <a:r>
              <a:rPr lang="es-ES" dirty="0" err="1"/>
              <a:t>Title</a:t>
            </a:r>
            <a:endParaRPr lang="es-ES" dirty="0"/>
          </a:p>
        </p:txBody>
      </p:sp>
      <p:sp>
        <p:nvSpPr>
          <p:cNvPr id="6" name="Text Placeholder 5">
            <a:extLst>
              <a:ext uri="{FF2B5EF4-FFF2-40B4-BE49-F238E27FC236}">
                <a16:creationId xmlns:a16="http://schemas.microsoft.com/office/drawing/2014/main" id="{8937BAEF-0C0F-4EF2-BA4D-0258D8B87275}"/>
              </a:ext>
            </a:extLst>
          </p:cNvPr>
          <p:cNvSpPr>
            <a:spLocks noGrp="1"/>
          </p:cNvSpPr>
          <p:nvPr>
            <p:ph type="body" sz="quarter" idx="12"/>
          </p:nvPr>
        </p:nvSpPr>
        <p:spPr/>
        <p:txBody>
          <a:bodyPr/>
          <a:lstStyle/>
          <a:p>
            <a:r>
              <a:rPr lang="es-ES" dirty="0" err="1"/>
              <a:t>Section</a:t>
            </a:r>
            <a:r>
              <a:rPr lang="es-ES" dirty="0"/>
              <a:t> Sub </a:t>
            </a:r>
            <a:r>
              <a:rPr lang="es-ES" dirty="0" err="1"/>
              <a:t>Title</a:t>
            </a:r>
            <a:endParaRPr lang="es-ES" dirty="0"/>
          </a:p>
        </p:txBody>
      </p:sp>
    </p:spTree>
    <p:extLst>
      <p:ext uri="{BB962C8B-B14F-4D97-AF65-F5344CB8AC3E}">
        <p14:creationId xmlns:p14="http://schemas.microsoft.com/office/powerpoint/2010/main" val="398812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80324-F4F0-4473-AB5F-579D429679B9}"/>
              </a:ext>
            </a:extLst>
          </p:cNvPr>
          <p:cNvSpPr>
            <a:spLocks noGrp="1"/>
          </p:cNvSpPr>
          <p:nvPr>
            <p:ph type="title"/>
          </p:nvPr>
        </p:nvSpPr>
        <p:spPr/>
        <p:txBody>
          <a:bodyPr/>
          <a:lstStyle/>
          <a:p>
            <a:r>
              <a:rPr lang="es-ES" dirty="0"/>
              <a:t>Actualizar el </a:t>
            </a:r>
            <a:r>
              <a:rPr lang="es-ES" dirty="0" err="1"/>
              <a:t>state</a:t>
            </a:r>
            <a:endParaRPr lang="es-ES" dirty="0"/>
          </a:p>
        </p:txBody>
      </p:sp>
      <p:sp>
        <p:nvSpPr>
          <p:cNvPr id="3" name="Text Placeholder 2">
            <a:extLst>
              <a:ext uri="{FF2B5EF4-FFF2-40B4-BE49-F238E27FC236}">
                <a16:creationId xmlns:a16="http://schemas.microsoft.com/office/drawing/2014/main" id="{9733C7A6-BE7D-4124-A2D3-E8F5E98058BC}"/>
              </a:ext>
            </a:extLst>
          </p:cNvPr>
          <p:cNvSpPr>
            <a:spLocks noGrp="1"/>
          </p:cNvSpPr>
          <p:nvPr>
            <p:ph type="body" sz="quarter" idx="10"/>
          </p:nvPr>
        </p:nvSpPr>
        <p:spPr>
          <a:xfrm>
            <a:off x="465138" y="1408527"/>
            <a:ext cx="6427275" cy="1354217"/>
          </a:xfrm>
        </p:spPr>
        <p:txBody>
          <a:bodyPr/>
          <a:lstStyle/>
          <a:p>
            <a:pPr marL="342900" indent="-342900">
              <a:buFont typeface="Arial" panose="020B0604020202020204" pitchFamily="34" charset="0"/>
              <a:buChar char="•"/>
            </a:pPr>
            <a:r>
              <a:rPr lang="es-ES" dirty="0"/>
              <a:t>Solo se puede actualizar el estado de 2 formas:</a:t>
            </a:r>
          </a:p>
          <a:p>
            <a:pPr marL="571500" lvl="1" indent="-342900">
              <a:buFont typeface="Arial" panose="020B0604020202020204" pitchFamily="34" charset="0"/>
              <a:buChar char="•"/>
            </a:pPr>
            <a:r>
              <a:rPr lang="es-ES" sz="2000" dirty="0"/>
              <a:t>En el </a:t>
            </a:r>
            <a:r>
              <a:rPr lang="es-ES" sz="2000" b="1" dirty="0"/>
              <a:t>constructor</a:t>
            </a:r>
          </a:p>
          <a:p>
            <a:pPr marL="571500" lvl="1" indent="-342900">
              <a:buFont typeface="Arial" panose="020B0604020202020204" pitchFamily="34" charset="0"/>
              <a:buChar char="•"/>
            </a:pPr>
            <a:r>
              <a:rPr lang="es-ES" sz="2000" dirty="0"/>
              <a:t>Mediante el método </a:t>
            </a:r>
            <a:r>
              <a:rPr lang="es-ES" sz="2000" b="1" dirty="0" err="1"/>
              <a:t>setState</a:t>
            </a:r>
            <a:r>
              <a:rPr lang="es-ES" sz="2000" dirty="0"/>
              <a:t>()</a:t>
            </a:r>
            <a:endParaRPr lang="es-ES" dirty="0"/>
          </a:p>
          <a:p>
            <a:pPr marL="342900" indent="-342900">
              <a:buFont typeface="Arial" panose="020B0604020202020204" pitchFamily="34" charset="0"/>
              <a:buChar char="•"/>
            </a:pPr>
            <a:r>
              <a:rPr lang="es-ES" dirty="0" err="1"/>
              <a:t>setState</a:t>
            </a:r>
            <a:r>
              <a:rPr lang="es-ES" dirty="0"/>
              <a:t> es </a:t>
            </a:r>
            <a:r>
              <a:rPr lang="es-ES" b="1" dirty="0"/>
              <a:t>asíncrono</a:t>
            </a:r>
          </a:p>
        </p:txBody>
      </p:sp>
      <p:pic>
        <p:nvPicPr>
          <p:cNvPr id="4" name="Picture 3">
            <a:extLst>
              <a:ext uri="{FF2B5EF4-FFF2-40B4-BE49-F238E27FC236}">
                <a16:creationId xmlns:a16="http://schemas.microsoft.com/office/drawing/2014/main" id="{1FCDAC10-3ECC-4B8F-AAA2-24C82813B795}"/>
              </a:ext>
            </a:extLst>
          </p:cNvPr>
          <p:cNvPicPr>
            <a:picLocks noChangeAspect="1"/>
          </p:cNvPicPr>
          <p:nvPr/>
        </p:nvPicPr>
        <p:blipFill>
          <a:blip r:embed="rId2"/>
          <a:stretch>
            <a:fillRect/>
          </a:stretch>
        </p:blipFill>
        <p:spPr>
          <a:xfrm>
            <a:off x="465137" y="3392802"/>
            <a:ext cx="6899223" cy="3475070"/>
          </a:xfrm>
          <a:prstGeom prst="rect">
            <a:avLst/>
          </a:prstGeom>
        </p:spPr>
      </p:pic>
      <p:sp>
        <p:nvSpPr>
          <p:cNvPr id="7" name="Rectangle 6">
            <a:extLst>
              <a:ext uri="{FF2B5EF4-FFF2-40B4-BE49-F238E27FC236}">
                <a16:creationId xmlns:a16="http://schemas.microsoft.com/office/drawing/2014/main" id="{4E9E0DED-3F99-46DC-BD97-D1BFE7BE9F68}"/>
              </a:ext>
            </a:extLst>
          </p:cNvPr>
          <p:cNvSpPr/>
          <p:nvPr/>
        </p:nvSpPr>
        <p:spPr bwMode="auto">
          <a:xfrm>
            <a:off x="715528" y="4327834"/>
            <a:ext cx="6530845" cy="342490"/>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B3A30509-5FBE-4705-960A-54C11DE7096C}"/>
              </a:ext>
            </a:extLst>
          </p:cNvPr>
          <p:cNvSpPr/>
          <p:nvPr/>
        </p:nvSpPr>
        <p:spPr bwMode="auto">
          <a:xfrm>
            <a:off x="902341" y="5842000"/>
            <a:ext cx="5390303" cy="381819"/>
          </a:xfrm>
          <a:prstGeom prst="rect">
            <a:avLst/>
          </a:prstGeom>
          <a:no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DC9EB5C7-4939-48DC-94A3-5C7CE209C741}"/>
              </a:ext>
            </a:extLst>
          </p:cNvPr>
          <p:cNvSpPr/>
          <p:nvPr/>
        </p:nvSpPr>
        <p:spPr>
          <a:xfrm>
            <a:off x="7141139" y="1408527"/>
            <a:ext cx="5295336" cy="1631216"/>
          </a:xfrm>
          <a:prstGeom prst="rect">
            <a:avLst/>
          </a:prstGeom>
        </p:spPr>
        <p:txBody>
          <a:bodyPr wrap="square">
            <a:spAutoFit/>
          </a:bodyPr>
          <a:lstStyle/>
          <a:p>
            <a:pPr marL="342900" indent="-342900">
              <a:buFont typeface="Arial" panose="020B0604020202020204" pitchFamily="34" charset="0"/>
              <a:buChar char="•"/>
            </a:pPr>
            <a:r>
              <a:rPr lang="es-ES" sz="2000" dirty="0"/>
              <a:t>El flujo de información siempre es de </a:t>
            </a:r>
            <a:r>
              <a:rPr lang="es-ES" sz="2000" b="1" dirty="0"/>
              <a:t>arriba hacia abajo</a:t>
            </a:r>
            <a:r>
              <a:rPr lang="es-ES" sz="2000" dirty="0"/>
              <a:t> en la jerarquía de componentes.</a:t>
            </a:r>
          </a:p>
          <a:p>
            <a:pPr marL="342900" indent="-342900">
              <a:buFont typeface="Arial" panose="020B0604020202020204" pitchFamily="34" charset="0"/>
              <a:buChar char="•"/>
            </a:pPr>
            <a:r>
              <a:rPr lang="es-ES" sz="2000" dirty="0"/>
              <a:t>Un componente puede pasar su estado a un hijo mediante propiedades.</a:t>
            </a:r>
          </a:p>
        </p:txBody>
      </p:sp>
    </p:spTree>
    <p:extLst>
      <p:ext uri="{BB962C8B-B14F-4D97-AF65-F5344CB8AC3E}">
        <p14:creationId xmlns:p14="http://schemas.microsoft.com/office/powerpoint/2010/main" val="17471929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BC90083-4C62-456E-9BCA-5A2B83B67C5A}"/>
              </a:ext>
            </a:extLst>
          </p:cNvPr>
          <p:cNvSpPr>
            <a:spLocks noGrp="1"/>
          </p:cNvSpPr>
          <p:nvPr>
            <p:ph type="title"/>
          </p:nvPr>
        </p:nvSpPr>
        <p:spPr/>
        <p:txBody>
          <a:bodyPr/>
          <a:lstStyle/>
          <a:p>
            <a:r>
              <a:rPr lang="es-ES" dirty="0" err="1"/>
              <a:t>Section</a:t>
            </a:r>
            <a:r>
              <a:rPr lang="es-ES" dirty="0"/>
              <a:t> </a:t>
            </a:r>
            <a:r>
              <a:rPr lang="es-ES" dirty="0" err="1"/>
              <a:t>Title</a:t>
            </a:r>
            <a:endParaRPr lang="es-ES" dirty="0"/>
          </a:p>
        </p:txBody>
      </p:sp>
      <p:sp>
        <p:nvSpPr>
          <p:cNvPr id="7" name="Text Placeholder 6">
            <a:extLst>
              <a:ext uri="{FF2B5EF4-FFF2-40B4-BE49-F238E27FC236}">
                <a16:creationId xmlns:a16="http://schemas.microsoft.com/office/drawing/2014/main" id="{248964F9-6465-4B56-9135-1BC7B77A3085}"/>
              </a:ext>
            </a:extLst>
          </p:cNvPr>
          <p:cNvSpPr>
            <a:spLocks noGrp="1"/>
          </p:cNvSpPr>
          <p:nvPr>
            <p:ph type="body" sz="quarter" idx="12"/>
          </p:nvPr>
        </p:nvSpPr>
        <p:spPr/>
        <p:txBody>
          <a:bodyPr/>
          <a:lstStyle/>
          <a:p>
            <a:r>
              <a:rPr lang="es-ES" dirty="0"/>
              <a:t>Sub </a:t>
            </a:r>
            <a:r>
              <a:rPr lang="es-ES" dirty="0" err="1"/>
              <a:t>title</a:t>
            </a:r>
            <a:endParaRPr lang="es-ES" dirty="0"/>
          </a:p>
        </p:txBody>
      </p:sp>
    </p:spTree>
    <p:extLst>
      <p:ext uri="{BB962C8B-B14F-4D97-AF65-F5344CB8AC3E}">
        <p14:creationId xmlns:p14="http://schemas.microsoft.com/office/powerpoint/2010/main" val="319448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8A02C5-3EBC-4696-855C-8BF1E836D002}"/>
              </a:ext>
            </a:extLst>
          </p:cNvPr>
          <p:cNvSpPr>
            <a:spLocks noGrp="1"/>
          </p:cNvSpPr>
          <p:nvPr>
            <p:ph type="title"/>
          </p:nvPr>
        </p:nvSpPr>
        <p:spPr>
          <a:xfrm>
            <a:off x="465138" y="632779"/>
            <a:ext cx="11533187" cy="410369"/>
          </a:xfrm>
        </p:spPr>
        <p:txBody>
          <a:bodyPr/>
          <a:lstStyle/>
          <a:p>
            <a:r>
              <a:rPr lang="es-ES" dirty="0" err="1"/>
              <a:t>Environment.type</a:t>
            </a:r>
            <a:endParaRPr lang="es-ES" dirty="0"/>
          </a:p>
        </p:txBody>
      </p:sp>
      <p:sp>
        <p:nvSpPr>
          <p:cNvPr id="7" name="Text Placeholder 6">
            <a:extLst>
              <a:ext uri="{FF2B5EF4-FFF2-40B4-BE49-F238E27FC236}">
                <a16:creationId xmlns:a16="http://schemas.microsoft.com/office/drawing/2014/main" id="{562E0DAC-F153-4BAD-9160-AF70D58C1437}"/>
              </a:ext>
            </a:extLst>
          </p:cNvPr>
          <p:cNvSpPr>
            <a:spLocks noGrp="1"/>
          </p:cNvSpPr>
          <p:nvPr>
            <p:ph type="body" sz="quarter" idx="10"/>
          </p:nvPr>
        </p:nvSpPr>
        <p:spPr>
          <a:xfrm>
            <a:off x="465138" y="1408527"/>
            <a:ext cx="11533187" cy="2462213"/>
          </a:xfrm>
        </p:spPr>
        <p:txBody>
          <a:bodyPr/>
          <a:lstStyle/>
          <a:p>
            <a:r>
              <a:rPr lang="es-ES" dirty="0"/>
              <a:t>Permite detectar en qué entorno nos encontramos (</a:t>
            </a:r>
            <a:r>
              <a:rPr lang="es-ES" b="1" dirty="0" err="1"/>
              <a:t>EnvironmentType</a:t>
            </a:r>
            <a:r>
              <a:rPr lang="es-ES" dirty="0"/>
              <a:t>):</a:t>
            </a:r>
          </a:p>
          <a:p>
            <a:pPr marL="342900" indent="-342900">
              <a:buFont typeface="Arial" panose="020B0604020202020204" pitchFamily="34" charset="0"/>
              <a:buChar char="•"/>
            </a:pPr>
            <a:r>
              <a:rPr lang="es-ES" b="1" dirty="0"/>
              <a:t>Test</a:t>
            </a:r>
            <a:r>
              <a:rPr lang="es-ES" dirty="0"/>
              <a:t>: el código se ejecuta desde un test unitario.</a:t>
            </a:r>
          </a:p>
          <a:p>
            <a:pPr marL="342900" indent="-342900">
              <a:buFont typeface="Arial" panose="020B0604020202020204" pitchFamily="34" charset="0"/>
              <a:buChar char="•"/>
            </a:pPr>
            <a:r>
              <a:rPr lang="es-ES" b="1" dirty="0"/>
              <a:t>Local</a:t>
            </a:r>
            <a:r>
              <a:rPr lang="es-ES" dirty="0"/>
              <a:t>: nos encontramos en un equipo de desarrollo donde estamos probando nuestro desarrollo.</a:t>
            </a:r>
          </a:p>
          <a:p>
            <a:pPr marL="342900" indent="-342900">
              <a:buFont typeface="Arial" panose="020B0604020202020204" pitchFamily="34" charset="0"/>
              <a:buChar char="•"/>
            </a:pPr>
            <a:r>
              <a:rPr lang="es-ES" b="1" dirty="0"/>
              <a:t>SharePoint</a:t>
            </a:r>
            <a:r>
              <a:rPr lang="es-ES" dirty="0"/>
              <a:t>: el </a:t>
            </a:r>
            <a:r>
              <a:rPr lang="es-ES" dirty="0" err="1"/>
              <a:t>framework</a:t>
            </a:r>
            <a:r>
              <a:rPr lang="es-ES" dirty="0"/>
              <a:t> se ha cargado en una página de SharePoint.</a:t>
            </a:r>
          </a:p>
          <a:p>
            <a:pPr marL="342900" indent="-342900">
              <a:buFont typeface="Arial" panose="020B0604020202020204" pitchFamily="34" charset="0"/>
              <a:buChar char="•"/>
            </a:pPr>
            <a:r>
              <a:rPr lang="es-ES" b="1" dirty="0" err="1"/>
              <a:t>ClassicSharePoint</a:t>
            </a:r>
            <a:r>
              <a:rPr lang="es-ES" dirty="0"/>
              <a:t>: el </a:t>
            </a:r>
            <a:r>
              <a:rPr lang="es-ES" dirty="0" err="1"/>
              <a:t>framework</a:t>
            </a:r>
            <a:r>
              <a:rPr lang="es-ES" dirty="0"/>
              <a:t> se ha cargado en una página basada en el modelo clásico de páginas de SharePoint.</a:t>
            </a:r>
          </a:p>
          <a:p>
            <a:pPr marL="342900" indent="-342900">
              <a:buFont typeface="Arial" panose="020B0604020202020204" pitchFamily="34" charset="0"/>
              <a:buChar char="•"/>
            </a:pPr>
            <a:endParaRPr lang="es-ES" dirty="0"/>
          </a:p>
        </p:txBody>
      </p:sp>
      <p:pic>
        <p:nvPicPr>
          <p:cNvPr id="10" name="Picture 9">
            <a:extLst>
              <a:ext uri="{FF2B5EF4-FFF2-40B4-BE49-F238E27FC236}">
                <a16:creationId xmlns:a16="http://schemas.microsoft.com/office/drawing/2014/main" id="{406B25B6-50F8-4C2C-98BE-38EE404D0D7B}"/>
              </a:ext>
            </a:extLst>
          </p:cNvPr>
          <p:cNvPicPr>
            <a:picLocks noChangeAspect="1"/>
          </p:cNvPicPr>
          <p:nvPr/>
        </p:nvPicPr>
        <p:blipFill>
          <a:blip r:embed="rId2"/>
          <a:stretch>
            <a:fillRect/>
          </a:stretch>
        </p:blipFill>
        <p:spPr>
          <a:xfrm>
            <a:off x="465138" y="3928342"/>
            <a:ext cx="7204638" cy="1161078"/>
          </a:xfrm>
          <a:prstGeom prst="rect">
            <a:avLst/>
          </a:prstGeom>
        </p:spPr>
      </p:pic>
    </p:spTree>
    <p:extLst>
      <p:ext uri="{BB962C8B-B14F-4D97-AF65-F5344CB8AC3E}">
        <p14:creationId xmlns:p14="http://schemas.microsoft.com/office/powerpoint/2010/main" val="292537220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8A02C5-3EBC-4696-855C-8BF1E836D002}"/>
              </a:ext>
            </a:extLst>
          </p:cNvPr>
          <p:cNvSpPr>
            <a:spLocks noGrp="1"/>
          </p:cNvSpPr>
          <p:nvPr>
            <p:ph type="title"/>
          </p:nvPr>
        </p:nvSpPr>
        <p:spPr/>
        <p:txBody>
          <a:bodyPr/>
          <a:lstStyle/>
          <a:p>
            <a:r>
              <a:rPr lang="es-ES" dirty="0" err="1"/>
              <a:t>PnP</a:t>
            </a:r>
            <a:r>
              <a:rPr lang="es-ES" dirty="0"/>
              <a:t> JavaScript Core</a:t>
            </a:r>
          </a:p>
        </p:txBody>
      </p:sp>
      <p:sp>
        <p:nvSpPr>
          <p:cNvPr id="7" name="Text Placeholder 6">
            <a:extLst>
              <a:ext uri="{FF2B5EF4-FFF2-40B4-BE49-F238E27FC236}">
                <a16:creationId xmlns:a16="http://schemas.microsoft.com/office/drawing/2014/main" id="{562E0DAC-F153-4BAD-9160-AF70D58C1437}"/>
              </a:ext>
            </a:extLst>
          </p:cNvPr>
          <p:cNvSpPr>
            <a:spLocks noGrp="1"/>
          </p:cNvSpPr>
          <p:nvPr>
            <p:ph type="body" sz="quarter" idx="10"/>
          </p:nvPr>
        </p:nvSpPr>
        <p:spPr>
          <a:xfrm>
            <a:off x="465138" y="1919804"/>
            <a:ext cx="11533187" cy="677108"/>
          </a:xfrm>
        </p:spPr>
        <p:txBody>
          <a:bodyPr/>
          <a:lstStyle/>
          <a:p>
            <a:pPr marL="342900" indent="-342900">
              <a:buFont typeface="Arial" panose="020B0604020202020204" pitchFamily="34" charset="0"/>
              <a:buChar char="•"/>
            </a:pPr>
            <a:r>
              <a:rPr lang="es-ES" dirty="0"/>
              <a:t>Librearía con utilidades para conectar con SharePoint de una forma más natural.</a:t>
            </a:r>
          </a:p>
          <a:p>
            <a:pPr marL="342900" indent="-342900">
              <a:buFont typeface="Arial" panose="020B0604020202020204" pitchFamily="34" charset="0"/>
              <a:buChar char="•"/>
            </a:pPr>
            <a:r>
              <a:rPr lang="es-ES" dirty="0"/>
              <a:t>No necesitamos conocer la estructura de REST de SharePoint.</a:t>
            </a:r>
          </a:p>
        </p:txBody>
      </p:sp>
      <p:pic>
        <p:nvPicPr>
          <p:cNvPr id="2" name="Picture 1">
            <a:extLst>
              <a:ext uri="{FF2B5EF4-FFF2-40B4-BE49-F238E27FC236}">
                <a16:creationId xmlns:a16="http://schemas.microsoft.com/office/drawing/2014/main" id="{ED78C756-AB38-45CC-B42C-00373438A971}"/>
              </a:ext>
            </a:extLst>
          </p:cNvPr>
          <p:cNvPicPr>
            <a:picLocks noChangeAspect="1"/>
          </p:cNvPicPr>
          <p:nvPr/>
        </p:nvPicPr>
        <p:blipFill>
          <a:blip r:embed="rId2"/>
          <a:stretch>
            <a:fillRect/>
          </a:stretch>
        </p:blipFill>
        <p:spPr>
          <a:xfrm>
            <a:off x="465138" y="2992898"/>
            <a:ext cx="11645857" cy="1431618"/>
          </a:xfrm>
          <a:prstGeom prst="rect">
            <a:avLst/>
          </a:prstGeom>
        </p:spPr>
      </p:pic>
    </p:spTree>
    <p:extLst>
      <p:ext uri="{BB962C8B-B14F-4D97-AF65-F5344CB8AC3E}">
        <p14:creationId xmlns:p14="http://schemas.microsoft.com/office/powerpoint/2010/main" val="20561826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6B545-91ED-4AFD-A23D-A54956C85073}"/>
              </a:ext>
            </a:extLst>
          </p:cNvPr>
          <p:cNvSpPr>
            <a:spLocks noGrp="1"/>
          </p:cNvSpPr>
          <p:nvPr>
            <p:ph type="title"/>
          </p:nvPr>
        </p:nvSpPr>
        <p:spPr/>
        <p:txBody>
          <a:bodyPr/>
          <a:lstStyle/>
          <a:p>
            <a:r>
              <a:rPr lang="en-US" b="1" dirty="0" err="1"/>
              <a:t>GraphHttpClient</a:t>
            </a:r>
            <a:r>
              <a:rPr lang="en-US" b="1" dirty="0"/>
              <a:t> </a:t>
            </a:r>
            <a:endParaRPr lang="es-ES" dirty="0"/>
          </a:p>
        </p:txBody>
      </p:sp>
      <p:sp>
        <p:nvSpPr>
          <p:cNvPr id="3" name="Text Placeholder 2">
            <a:extLst>
              <a:ext uri="{FF2B5EF4-FFF2-40B4-BE49-F238E27FC236}">
                <a16:creationId xmlns:a16="http://schemas.microsoft.com/office/drawing/2014/main" id="{983038EA-BB97-4C80-BE8F-3EE7BD5121F5}"/>
              </a:ext>
            </a:extLst>
          </p:cNvPr>
          <p:cNvSpPr>
            <a:spLocks noGrp="1"/>
          </p:cNvSpPr>
          <p:nvPr>
            <p:ph type="body" sz="quarter" idx="10"/>
          </p:nvPr>
        </p:nvSpPr>
        <p:spPr>
          <a:xfrm>
            <a:off x="465138" y="1919804"/>
            <a:ext cx="11533187" cy="2250262"/>
          </a:xfrm>
        </p:spPr>
        <p:txBody>
          <a:bodyPr/>
          <a:lstStyle/>
          <a:p>
            <a:pPr marL="342900" indent="-342900">
              <a:buFont typeface="Arial" panose="020B0604020202020204" pitchFamily="34" charset="0"/>
              <a:buChar char="•"/>
            </a:pPr>
            <a:r>
              <a:rPr lang="es-ES" dirty="0"/>
              <a:t>Cliente para consumir Microsoft </a:t>
            </a:r>
            <a:r>
              <a:rPr lang="es-ES" dirty="0" err="1"/>
              <a:t>Graph</a:t>
            </a:r>
            <a:r>
              <a:rPr lang="es-ES" dirty="0"/>
              <a:t> desde </a:t>
            </a:r>
            <a:r>
              <a:rPr lang="es-ES" dirty="0" err="1"/>
              <a:t>SPFx</a:t>
            </a:r>
            <a:r>
              <a:rPr lang="es-ES" dirty="0"/>
              <a:t>.</a:t>
            </a:r>
          </a:p>
          <a:p>
            <a:pPr marL="342900" indent="-342900">
              <a:buFont typeface="Arial" panose="020B0604020202020204" pitchFamily="34" charset="0"/>
              <a:buChar char="•"/>
            </a:pPr>
            <a:r>
              <a:rPr lang="es-ES" dirty="0"/>
              <a:t>Abstrae del flujo de autorización de tokens.</a:t>
            </a:r>
          </a:p>
          <a:p>
            <a:pPr marL="342900" indent="-342900">
              <a:buFont typeface="Arial" panose="020B0604020202020204" pitchFamily="34" charset="0"/>
              <a:buChar char="•"/>
            </a:pPr>
            <a:r>
              <a:rPr lang="it-IT" sz="2000" dirty="0"/>
              <a:t>/_api/SP.OAuth.Token/Acquire</a:t>
            </a:r>
          </a:p>
          <a:p>
            <a:pPr marL="342900" indent="-342900">
              <a:buFont typeface="Arial" panose="020B0604020202020204" pitchFamily="34" charset="0"/>
              <a:buChar char="•"/>
            </a:pPr>
            <a:r>
              <a:rPr lang="it-IT" sz="2000" dirty="0"/>
              <a:t>Restricciones:</a:t>
            </a:r>
          </a:p>
          <a:p>
            <a:pPr marL="571500" lvl="1" indent="-342900">
              <a:buFont typeface="Arial" panose="020B0604020202020204" pitchFamily="34" charset="0"/>
              <a:buChar char="•"/>
            </a:pPr>
            <a:r>
              <a:rPr lang="it-IT" sz="2000" dirty="0"/>
              <a:t>Lectura/Escritura grupos (Group.ReadWrite.All).</a:t>
            </a:r>
          </a:p>
          <a:p>
            <a:pPr marL="571500" lvl="1" indent="-342900">
              <a:buFont typeface="Arial" panose="020B0604020202020204" pitchFamily="34" charset="0"/>
              <a:buChar char="•"/>
            </a:pPr>
            <a:r>
              <a:rPr lang="it-IT" sz="2000" dirty="0"/>
              <a:t>Lectura informes de uso (Reports.Read.All).</a:t>
            </a:r>
          </a:p>
          <a:p>
            <a:pPr marL="342900" indent="-342900">
              <a:buFont typeface="Arial" panose="020B0604020202020204" pitchFamily="34" charset="0"/>
              <a:buChar char="•"/>
            </a:pPr>
            <a:endParaRPr lang="it-IT" sz="1200" dirty="0"/>
          </a:p>
          <a:p>
            <a:pPr marL="571500" lvl="1" indent="-342900">
              <a:buFont typeface="Arial" panose="020B0604020202020204" pitchFamily="34" charset="0"/>
              <a:buChar char="•"/>
            </a:pPr>
            <a:endParaRPr lang="es-ES" dirty="0"/>
          </a:p>
          <a:p>
            <a:r>
              <a:rPr lang="es-ES" dirty="0"/>
              <a:t> </a:t>
            </a:r>
          </a:p>
        </p:txBody>
      </p:sp>
      <p:graphicFrame>
        <p:nvGraphicFramePr>
          <p:cNvPr id="7" name="Table 6">
            <a:extLst>
              <a:ext uri="{FF2B5EF4-FFF2-40B4-BE49-F238E27FC236}">
                <a16:creationId xmlns:a16="http://schemas.microsoft.com/office/drawing/2014/main" id="{AF75D059-C2FD-428F-AA23-8EE5EBC96289}"/>
              </a:ext>
            </a:extLst>
          </p:cNvPr>
          <p:cNvGraphicFramePr>
            <a:graphicFrameLocks noGrp="1"/>
          </p:cNvGraphicFramePr>
          <p:nvPr>
            <p:extLst>
              <p:ext uri="{D42A27DB-BD31-4B8C-83A1-F6EECF244321}">
                <p14:modId xmlns:p14="http://schemas.microsoft.com/office/powerpoint/2010/main" val="551498466"/>
              </p:ext>
            </p:extLst>
          </p:nvPr>
        </p:nvGraphicFramePr>
        <p:xfrm>
          <a:off x="341644" y="4860509"/>
          <a:ext cx="11656681" cy="370840"/>
        </p:xfrm>
        <a:graphic>
          <a:graphicData uri="http://schemas.openxmlformats.org/drawingml/2006/table">
            <a:tbl>
              <a:tblPr firstRow="1" bandRow="1">
                <a:tableStyleId>{2D5ABB26-0587-4C30-8999-92F81FD0307C}</a:tableStyleId>
              </a:tblPr>
              <a:tblGrid>
                <a:gridCol w="11656681">
                  <a:extLst>
                    <a:ext uri="{9D8B030D-6E8A-4147-A177-3AD203B41FA5}">
                      <a16:colId xmlns:a16="http://schemas.microsoft.com/office/drawing/2014/main" val="3271380717"/>
                    </a:ext>
                  </a:extLst>
                </a:gridCol>
              </a:tblGrid>
              <a:tr h="370840">
                <a:tc>
                  <a:txBody>
                    <a:bodyPr/>
                    <a:lstStyle/>
                    <a:p>
                      <a:endParaRPr lang="es-ES" dirty="0"/>
                    </a:p>
                  </a:txBody>
                  <a:tcPr/>
                </a:tc>
                <a:extLst>
                  <a:ext uri="{0D108BD9-81ED-4DB2-BD59-A6C34878D82A}">
                    <a16:rowId xmlns:a16="http://schemas.microsoft.com/office/drawing/2014/main" val="2801081303"/>
                  </a:ext>
                </a:extLst>
              </a:tr>
            </a:tbl>
          </a:graphicData>
        </a:graphic>
      </p:graphicFrame>
    </p:spTree>
    <p:extLst>
      <p:ext uri="{BB962C8B-B14F-4D97-AF65-F5344CB8AC3E}">
        <p14:creationId xmlns:p14="http://schemas.microsoft.com/office/powerpoint/2010/main" val="16954852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2006/documentManagement/types"/>
    <ds:schemaRef ds:uri="http://schemas.microsoft.com/office/infopath/2007/PartnerControls"/>
    <ds:schemaRef ds:uri="http://purl.org/dc/terms/"/>
    <ds:schemaRef ds:uri="7550fb09-e1e4-49f9-8257-ac8f082c86d0"/>
    <ds:schemaRef ds:uri="http://purl.org/dc/dcmitype/"/>
    <ds:schemaRef ds:uri="http://schemas.openxmlformats.org/package/2006/metadata/core-properties"/>
    <ds:schemaRef ds:uri="http://purl.org/dc/elements/1.1/"/>
    <ds:schemaRef ds:uri="http://schemas.microsoft.com/sharepoint/v3/fields"/>
    <ds:schemaRef ds:uri="0f32b589-041a-4b5d-9ecb-546b576e7a4a"/>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1545</TotalTime>
  <Words>481</Words>
  <Application>Microsoft Office PowerPoint</Application>
  <PresentationFormat>Custom</PresentationFormat>
  <Paragraphs>61</Paragraphs>
  <Slides>10</Slides>
  <Notes>4</Notes>
  <HiddenSlides>1</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10</vt:i4>
      </vt:variant>
    </vt:vector>
  </HeadingPairs>
  <TitlesOfParts>
    <vt:vector size="19" baseType="lpstr">
      <vt:lpstr>Arial</vt:lpstr>
      <vt:lpstr>Segoe UI</vt:lpstr>
      <vt:lpstr>Segoe UI Light</vt:lpstr>
      <vt:lpstr>Segoe UI Semibold</vt:lpstr>
      <vt:lpstr>Segoe UI Semilight</vt:lpstr>
      <vt:lpstr>Wingdings</vt:lpstr>
      <vt:lpstr>Office 365 PPT Template - 2017</vt:lpstr>
      <vt:lpstr>1_Office 365 PPT Template - 2017</vt:lpstr>
      <vt:lpstr>Acrobat Document</vt:lpstr>
      <vt:lpstr> &lt;TOPIC HERE&gt;</vt:lpstr>
      <vt:lpstr>Agenda</vt:lpstr>
      <vt:lpstr>Section Title</vt:lpstr>
      <vt:lpstr>Actualizar el state</vt:lpstr>
      <vt:lpstr>Section Title</vt:lpstr>
      <vt:lpstr>Environment.type</vt:lpstr>
      <vt:lpstr>PnP JavaScript Core</vt:lpstr>
      <vt:lpstr>GraphHttpClient </vt:lpstr>
      <vt:lpstr>Enjoy the Bootcamp</vt:lpstr>
      <vt:lpstr>Call to action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Nithin Mohan T K</cp:lastModifiedBy>
  <cp:revision>42</cp:revision>
  <dcterms:created xsi:type="dcterms:W3CDTF">2017-07-18T18:43:36Z</dcterms:created>
  <dcterms:modified xsi:type="dcterms:W3CDTF">2018-10-08T19:57:29Z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